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</p:sldIdLst>
  <p:sldSz cx="43891200" cy="21945600"/>
  <p:notesSz cx="9296400" cy="14782800"/>
  <p:defaultTextStyle>
    <a:defPPr>
      <a:defRPr lang="en-US"/>
    </a:defPPr>
    <a:lvl1pPr marL="0" algn="l" defTabSz="2633472" rtl="0" eaLnBrk="1" latinLnBrk="0" hangingPunct="1">
      <a:defRPr sz="5184" kern="1200">
        <a:solidFill>
          <a:schemeClr val="tx1"/>
        </a:solidFill>
        <a:latin typeface="+mn-lt"/>
        <a:ea typeface="+mn-ea"/>
        <a:cs typeface="+mn-cs"/>
      </a:defRPr>
    </a:lvl1pPr>
    <a:lvl2pPr marL="1316736" algn="l" defTabSz="2633472" rtl="0" eaLnBrk="1" latinLnBrk="0" hangingPunct="1">
      <a:defRPr sz="5184" kern="1200">
        <a:solidFill>
          <a:schemeClr val="tx1"/>
        </a:solidFill>
        <a:latin typeface="+mn-lt"/>
        <a:ea typeface="+mn-ea"/>
        <a:cs typeface="+mn-cs"/>
      </a:defRPr>
    </a:lvl2pPr>
    <a:lvl3pPr marL="2633472" algn="l" defTabSz="2633472" rtl="0" eaLnBrk="1" latinLnBrk="0" hangingPunct="1">
      <a:defRPr sz="5184" kern="1200">
        <a:solidFill>
          <a:schemeClr val="tx1"/>
        </a:solidFill>
        <a:latin typeface="+mn-lt"/>
        <a:ea typeface="+mn-ea"/>
        <a:cs typeface="+mn-cs"/>
      </a:defRPr>
    </a:lvl3pPr>
    <a:lvl4pPr marL="3950208" algn="l" defTabSz="2633472" rtl="0" eaLnBrk="1" latinLnBrk="0" hangingPunct="1">
      <a:defRPr sz="5184" kern="1200">
        <a:solidFill>
          <a:schemeClr val="tx1"/>
        </a:solidFill>
        <a:latin typeface="+mn-lt"/>
        <a:ea typeface="+mn-ea"/>
        <a:cs typeface="+mn-cs"/>
      </a:defRPr>
    </a:lvl4pPr>
    <a:lvl5pPr marL="5266944" algn="l" defTabSz="2633472" rtl="0" eaLnBrk="1" latinLnBrk="0" hangingPunct="1">
      <a:defRPr sz="5184" kern="1200">
        <a:solidFill>
          <a:schemeClr val="tx1"/>
        </a:solidFill>
        <a:latin typeface="+mn-lt"/>
        <a:ea typeface="+mn-ea"/>
        <a:cs typeface="+mn-cs"/>
      </a:defRPr>
    </a:lvl5pPr>
    <a:lvl6pPr marL="6583680" algn="l" defTabSz="2633472" rtl="0" eaLnBrk="1" latinLnBrk="0" hangingPunct="1">
      <a:defRPr sz="5184" kern="1200">
        <a:solidFill>
          <a:schemeClr val="tx1"/>
        </a:solidFill>
        <a:latin typeface="+mn-lt"/>
        <a:ea typeface="+mn-ea"/>
        <a:cs typeface="+mn-cs"/>
      </a:defRPr>
    </a:lvl6pPr>
    <a:lvl7pPr marL="7900416" algn="l" defTabSz="2633472" rtl="0" eaLnBrk="1" latinLnBrk="0" hangingPunct="1">
      <a:defRPr sz="5184" kern="1200">
        <a:solidFill>
          <a:schemeClr val="tx1"/>
        </a:solidFill>
        <a:latin typeface="+mn-lt"/>
        <a:ea typeface="+mn-ea"/>
        <a:cs typeface="+mn-cs"/>
      </a:defRPr>
    </a:lvl7pPr>
    <a:lvl8pPr marL="9217152" algn="l" defTabSz="2633472" rtl="0" eaLnBrk="1" latinLnBrk="0" hangingPunct="1">
      <a:defRPr sz="5184" kern="1200">
        <a:solidFill>
          <a:schemeClr val="tx1"/>
        </a:solidFill>
        <a:latin typeface="+mn-lt"/>
        <a:ea typeface="+mn-ea"/>
        <a:cs typeface="+mn-cs"/>
      </a:defRPr>
    </a:lvl8pPr>
    <a:lvl9pPr marL="10533888" algn="l" defTabSz="2633472" rtl="0" eaLnBrk="1" latinLnBrk="0" hangingPunct="1">
      <a:defRPr sz="518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slin, Ann" initials="JA" lastIdx="8" clrIdx="0">
    <p:extLst>
      <p:ext uri="{19B8F6BF-5375-455C-9EA6-DF929625EA0E}">
        <p15:presenceInfo xmlns:p15="http://schemas.microsoft.com/office/powerpoint/2012/main" userId="S-1-5-21-150927795-2069884688-1238954376-510602" providerId="AD"/>
      </p:ext>
    </p:extLst>
  </p:cmAuthor>
  <p:cmAuthor id="2" name="Barbeau, Sean" initials="BS" lastIdx="11" clrIdx="1">
    <p:extLst>
      <p:ext uri="{19B8F6BF-5375-455C-9EA6-DF929625EA0E}">
        <p15:presenceInfo xmlns:p15="http://schemas.microsoft.com/office/powerpoint/2012/main" userId="S-1-5-21-150927795-2069884688-1238954376-51048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6BA84"/>
    <a:srgbClr val="006A44"/>
    <a:srgbClr val="92D050"/>
    <a:srgbClr val="D0CCAA"/>
    <a:srgbClr val="EDE8BC"/>
    <a:srgbClr val="EDE8DD"/>
    <a:srgbClr val="EAE0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327"/>
    <p:restoredTop sz="94674"/>
  </p:normalViewPr>
  <p:slideViewPr>
    <p:cSldViewPr snapToGrid="0" snapToObjects="1">
      <p:cViewPr varScale="1">
        <p:scale>
          <a:sx n="36" d="100"/>
          <a:sy n="36" d="100"/>
        </p:scale>
        <p:origin x="14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86400" y="3591562"/>
            <a:ext cx="32918400" cy="7640320"/>
          </a:xfrm>
        </p:spPr>
        <p:txBody>
          <a:bodyPr anchor="b"/>
          <a:lstStyle>
            <a:lvl1pPr algn="ctr">
              <a:defRPr sz="19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86400" y="11526522"/>
            <a:ext cx="32918400" cy="5298438"/>
          </a:xfrm>
        </p:spPr>
        <p:txBody>
          <a:bodyPr/>
          <a:lstStyle>
            <a:lvl1pPr marL="0" indent="0" algn="ctr">
              <a:buNone/>
              <a:defRPr sz="7680"/>
            </a:lvl1pPr>
            <a:lvl2pPr marL="1463040" indent="0" algn="ctr">
              <a:buNone/>
              <a:defRPr sz="6400"/>
            </a:lvl2pPr>
            <a:lvl3pPr marL="2926080" indent="0" algn="ctr">
              <a:buNone/>
              <a:defRPr sz="5760"/>
            </a:lvl3pPr>
            <a:lvl4pPr marL="4389120" indent="0" algn="ctr">
              <a:buNone/>
              <a:defRPr sz="5120"/>
            </a:lvl4pPr>
            <a:lvl5pPr marL="5852160" indent="0" algn="ctr">
              <a:buNone/>
              <a:defRPr sz="5120"/>
            </a:lvl5pPr>
            <a:lvl6pPr marL="7315200" indent="0" algn="ctr">
              <a:buNone/>
              <a:defRPr sz="5120"/>
            </a:lvl6pPr>
            <a:lvl7pPr marL="8778240" indent="0" algn="ctr">
              <a:buNone/>
              <a:defRPr sz="5120"/>
            </a:lvl7pPr>
            <a:lvl8pPr marL="10241280" indent="0" algn="ctr">
              <a:buNone/>
              <a:defRPr sz="5120"/>
            </a:lvl8pPr>
            <a:lvl9pPr marL="11704320" indent="0" algn="ctr">
              <a:buNone/>
              <a:defRPr sz="512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0D28F-F0C7-9E44-B940-278E8714BEF3}" type="datetimeFigureOut">
              <a:rPr lang="en-US" smtClean="0"/>
              <a:t>1/8/2019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3904-7DDA-8B4D-B1B9-974A3E0A92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3858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0D28F-F0C7-9E44-B940-278E8714BEF3}" type="datetimeFigureOut">
              <a:rPr lang="en-US" smtClean="0"/>
              <a:t>1/8/2019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3904-7DDA-8B4D-B1B9-974A3E0A92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1248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4660" y="5471163"/>
            <a:ext cx="37856160" cy="9128758"/>
          </a:xfrm>
        </p:spPr>
        <p:txBody>
          <a:bodyPr anchor="b"/>
          <a:lstStyle>
            <a:lvl1pPr>
              <a:defRPr sz="19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4660" y="14686283"/>
            <a:ext cx="37856160" cy="4800598"/>
          </a:xfrm>
        </p:spPr>
        <p:txBody>
          <a:bodyPr/>
          <a:lstStyle>
            <a:lvl1pPr marL="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1pPr>
            <a:lvl2pPr marL="1463040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2pPr>
            <a:lvl3pPr marL="292608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3pPr>
            <a:lvl4pPr marL="4389120" indent="0">
              <a:buNone/>
              <a:defRPr sz="5120">
                <a:solidFill>
                  <a:schemeClr val="tx1">
                    <a:tint val="75000"/>
                  </a:schemeClr>
                </a:solidFill>
              </a:defRPr>
            </a:lvl4pPr>
            <a:lvl5pPr marL="5852160" indent="0">
              <a:buNone/>
              <a:defRPr sz="5120">
                <a:solidFill>
                  <a:schemeClr val="tx1">
                    <a:tint val="75000"/>
                  </a:schemeClr>
                </a:solidFill>
              </a:defRPr>
            </a:lvl5pPr>
            <a:lvl6pPr marL="7315200" indent="0">
              <a:buNone/>
              <a:defRPr sz="5120">
                <a:solidFill>
                  <a:schemeClr val="tx1">
                    <a:tint val="75000"/>
                  </a:schemeClr>
                </a:solidFill>
              </a:defRPr>
            </a:lvl6pPr>
            <a:lvl7pPr marL="8778240" indent="0">
              <a:buNone/>
              <a:defRPr sz="5120">
                <a:solidFill>
                  <a:schemeClr val="tx1">
                    <a:tint val="75000"/>
                  </a:schemeClr>
                </a:solidFill>
              </a:defRPr>
            </a:lvl7pPr>
            <a:lvl8pPr marL="10241280" indent="0">
              <a:buNone/>
              <a:defRPr sz="5120">
                <a:solidFill>
                  <a:schemeClr val="tx1">
                    <a:tint val="75000"/>
                  </a:schemeClr>
                </a:solidFill>
              </a:defRPr>
            </a:lvl8pPr>
            <a:lvl9pPr marL="11704320" indent="0">
              <a:buNone/>
              <a:defRPr sz="51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0D28F-F0C7-9E44-B940-278E8714BEF3}" type="datetimeFigureOut">
              <a:rPr lang="en-US" smtClean="0"/>
              <a:t>1/8/2019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3904-7DDA-8B4D-B1B9-974A3E0A92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82043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17520" y="5842000"/>
            <a:ext cx="18653760" cy="1392428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219920" y="5842000"/>
            <a:ext cx="18653760" cy="1392428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0D28F-F0C7-9E44-B940-278E8714BEF3}" type="datetimeFigureOut">
              <a:rPr lang="en-US" smtClean="0"/>
              <a:t>1/8/2019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3904-7DDA-8B4D-B1B9-974A3E0A92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6192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3237" y="1168401"/>
            <a:ext cx="37856160" cy="42418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23239" y="5379722"/>
            <a:ext cx="18568033" cy="2636518"/>
          </a:xfrm>
        </p:spPr>
        <p:txBody>
          <a:bodyPr anchor="b"/>
          <a:lstStyle>
            <a:lvl1pPr marL="0" indent="0">
              <a:buNone/>
              <a:defRPr sz="7680" b="1"/>
            </a:lvl1pPr>
            <a:lvl2pPr marL="1463040" indent="0">
              <a:buNone/>
              <a:defRPr sz="6400" b="1"/>
            </a:lvl2pPr>
            <a:lvl3pPr marL="2926080" indent="0">
              <a:buNone/>
              <a:defRPr sz="5760" b="1"/>
            </a:lvl3pPr>
            <a:lvl4pPr marL="4389120" indent="0">
              <a:buNone/>
              <a:defRPr sz="5120" b="1"/>
            </a:lvl4pPr>
            <a:lvl5pPr marL="5852160" indent="0">
              <a:buNone/>
              <a:defRPr sz="5120" b="1"/>
            </a:lvl5pPr>
            <a:lvl6pPr marL="7315200" indent="0">
              <a:buNone/>
              <a:defRPr sz="5120" b="1"/>
            </a:lvl6pPr>
            <a:lvl7pPr marL="8778240" indent="0">
              <a:buNone/>
              <a:defRPr sz="5120" b="1"/>
            </a:lvl7pPr>
            <a:lvl8pPr marL="10241280" indent="0">
              <a:buNone/>
              <a:defRPr sz="5120" b="1"/>
            </a:lvl8pPr>
            <a:lvl9pPr marL="11704320" indent="0">
              <a:buNone/>
              <a:defRPr sz="512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23239" y="8016240"/>
            <a:ext cx="18568033" cy="1179068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219920" y="5379722"/>
            <a:ext cx="18659477" cy="2636518"/>
          </a:xfrm>
        </p:spPr>
        <p:txBody>
          <a:bodyPr anchor="b"/>
          <a:lstStyle>
            <a:lvl1pPr marL="0" indent="0">
              <a:buNone/>
              <a:defRPr sz="7680" b="1"/>
            </a:lvl1pPr>
            <a:lvl2pPr marL="1463040" indent="0">
              <a:buNone/>
              <a:defRPr sz="6400" b="1"/>
            </a:lvl2pPr>
            <a:lvl3pPr marL="2926080" indent="0">
              <a:buNone/>
              <a:defRPr sz="5760" b="1"/>
            </a:lvl3pPr>
            <a:lvl4pPr marL="4389120" indent="0">
              <a:buNone/>
              <a:defRPr sz="5120" b="1"/>
            </a:lvl4pPr>
            <a:lvl5pPr marL="5852160" indent="0">
              <a:buNone/>
              <a:defRPr sz="5120" b="1"/>
            </a:lvl5pPr>
            <a:lvl6pPr marL="7315200" indent="0">
              <a:buNone/>
              <a:defRPr sz="5120" b="1"/>
            </a:lvl6pPr>
            <a:lvl7pPr marL="8778240" indent="0">
              <a:buNone/>
              <a:defRPr sz="5120" b="1"/>
            </a:lvl7pPr>
            <a:lvl8pPr marL="10241280" indent="0">
              <a:buNone/>
              <a:defRPr sz="5120" b="1"/>
            </a:lvl8pPr>
            <a:lvl9pPr marL="11704320" indent="0">
              <a:buNone/>
              <a:defRPr sz="512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219920" y="8016240"/>
            <a:ext cx="18659477" cy="1179068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0D28F-F0C7-9E44-B940-278E8714BEF3}" type="datetimeFigureOut">
              <a:rPr lang="en-US" smtClean="0"/>
              <a:t>1/8/2019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3904-7DDA-8B4D-B1B9-974A3E0A92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305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0D28F-F0C7-9E44-B940-278E8714BEF3}" type="datetimeFigureOut">
              <a:rPr lang="en-US" smtClean="0"/>
              <a:t>1/8/2019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3904-7DDA-8B4D-B1B9-974A3E0A92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2286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0D28F-F0C7-9E44-B940-278E8714BEF3}" type="datetimeFigureOut">
              <a:rPr lang="en-US" smtClean="0"/>
              <a:t>1/8/2019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3904-7DDA-8B4D-B1B9-974A3E0A92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0807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3239" y="1463040"/>
            <a:ext cx="14156053" cy="5120640"/>
          </a:xfrm>
        </p:spPr>
        <p:txBody>
          <a:bodyPr anchor="b"/>
          <a:lstStyle>
            <a:lvl1pPr>
              <a:defRPr sz="1024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59477" y="3159762"/>
            <a:ext cx="22219920" cy="15595600"/>
          </a:xfrm>
        </p:spPr>
        <p:txBody>
          <a:bodyPr/>
          <a:lstStyle>
            <a:lvl1pPr>
              <a:defRPr sz="10240"/>
            </a:lvl1pPr>
            <a:lvl2pPr>
              <a:defRPr sz="8960"/>
            </a:lvl2pPr>
            <a:lvl3pPr>
              <a:defRPr sz="7680"/>
            </a:lvl3pPr>
            <a:lvl4pPr>
              <a:defRPr sz="6400"/>
            </a:lvl4pPr>
            <a:lvl5pPr>
              <a:defRPr sz="6400"/>
            </a:lvl5pPr>
            <a:lvl6pPr>
              <a:defRPr sz="6400"/>
            </a:lvl6pPr>
            <a:lvl7pPr>
              <a:defRPr sz="6400"/>
            </a:lvl7pPr>
            <a:lvl8pPr>
              <a:defRPr sz="6400"/>
            </a:lvl8pPr>
            <a:lvl9pPr>
              <a:defRPr sz="6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23239" y="6583680"/>
            <a:ext cx="14156053" cy="12197082"/>
          </a:xfrm>
        </p:spPr>
        <p:txBody>
          <a:bodyPr/>
          <a:lstStyle>
            <a:lvl1pPr marL="0" indent="0">
              <a:buNone/>
              <a:defRPr sz="5120"/>
            </a:lvl1pPr>
            <a:lvl2pPr marL="1463040" indent="0">
              <a:buNone/>
              <a:defRPr sz="4480"/>
            </a:lvl2pPr>
            <a:lvl3pPr marL="2926080" indent="0">
              <a:buNone/>
              <a:defRPr sz="3840"/>
            </a:lvl3pPr>
            <a:lvl4pPr marL="4389120" indent="0">
              <a:buNone/>
              <a:defRPr sz="3200"/>
            </a:lvl4pPr>
            <a:lvl5pPr marL="5852160" indent="0">
              <a:buNone/>
              <a:defRPr sz="3200"/>
            </a:lvl5pPr>
            <a:lvl6pPr marL="7315200" indent="0">
              <a:buNone/>
              <a:defRPr sz="3200"/>
            </a:lvl6pPr>
            <a:lvl7pPr marL="8778240" indent="0">
              <a:buNone/>
              <a:defRPr sz="3200"/>
            </a:lvl7pPr>
            <a:lvl8pPr marL="10241280" indent="0">
              <a:buNone/>
              <a:defRPr sz="3200"/>
            </a:lvl8pPr>
            <a:lvl9pPr marL="11704320" indent="0">
              <a:buNone/>
              <a:defRPr sz="32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0D28F-F0C7-9E44-B940-278E8714BEF3}" type="datetimeFigureOut">
              <a:rPr lang="en-US" smtClean="0"/>
              <a:t>1/8/2019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3904-7DDA-8B4D-B1B9-974A3E0A92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7262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3239" y="1463040"/>
            <a:ext cx="14156053" cy="5120640"/>
          </a:xfrm>
        </p:spPr>
        <p:txBody>
          <a:bodyPr anchor="b"/>
          <a:lstStyle>
            <a:lvl1pPr>
              <a:defRPr sz="1024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659477" y="3159762"/>
            <a:ext cx="22219920" cy="15595600"/>
          </a:xfrm>
        </p:spPr>
        <p:txBody>
          <a:bodyPr anchor="t"/>
          <a:lstStyle>
            <a:lvl1pPr marL="0" indent="0">
              <a:buNone/>
              <a:defRPr sz="10240"/>
            </a:lvl1pPr>
            <a:lvl2pPr marL="1463040" indent="0">
              <a:buNone/>
              <a:defRPr sz="8960"/>
            </a:lvl2pPr>
            <a:lvl3pPr marL="2926080" indent="0">
              <a:buNone/>
              <a:defRPr sz="7680"/>
            </a:lvl3pPr>
            <a:lvl4pPr marL="4389120" indent="0">
              <a:buNone/>
              <a:defRPr sz="6400"/>
            </a:lvl4pPr>
            <a:lvl5pPr marL="5852160" indent="0">
              <a:buNone/>
              <a:defRPr sz="6400"/>
            </a:lvl5pPr>
            <a:lvl6pPr marL="7315200" indent="0">
              <a:buNone/>
              <a:defRPr sz="6400"/>
            </a:lvl6pPr>
            <a:lvl7pPr marL="8778240" indent="0">
              <a:buNone/>
              <a:defRPr sz="6400"/>
            </a:lvl7pPr>
            <a:lvl8pPr marL="10241280" indent="0">
              <a:buNone/>
              <a:defRPr sz="6400"/>
            </a:lvl8pPr>
            <a:lvl9pPr marL="11704320" indent="0">
              <a:buNone/>
              <a:defRPr sz="64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23239" y="6583680"/>
            <a:ext cx="14156053" cy="12197082"/>
          </a:xfrm>
        </p:spPr>
        <p:txBody>
          <a:bodyPr/>
          <a:lstStyle>
            <a:lvl1pPr marL="0" indent="0">
              <a:buNone/>
              <a:defRPr sz="5120"/>
            </a:lvl1pPr>
            <a:lvl2pPr marL="1463040" indent="0">
              <a:buNone/>
              <a:defRPr sz="4480"/>
            </a:lvl2pPr>
            <a:lvl3pPr marL="2926080" indent="0">
              <a:buNone/>
              <a:defRPr sz="3840"/>
            </a:lvl3pPr>
            <a:lvl4pPr marL="4389120" indent="0">
              <a:buNone/>
              <a:defRPr sz="3200"/>
            </a:lvl4pPr>
            <a:lvl5pPr marL="5852160" indent="0">
              <a:buNone/>
              <a:defRPr sz="3200"/>
            </a:lvl5pPr>
            <a:lvl6pPr marL="7315200" indent="0">
              <a:buNone/>
              <a:defRPr sz="3200"/>
            </a:lvl6pPr>
            <a:lvl7pPr marL="8778240" indent="0">
              <a:buNone/>
              <a:defRPr sz="3200"/>
            </a:lvl7pPr>
            <a:lvl8pPr marL="10241280" indent="0">
              <a:buNone/>
              <a:defRPr sz="3200"/>
            </a:lvl8pPr>
            <a:lvl9pPr marL="11704320" indent="0">
              <a:buNone/>
              <a:defRPr sz="32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0D28F-F0C7-9E44-B940-278E8714BEF3}" type="datetimeFigureOut">
              <a:rPr lang="en-US" smtClean="0"/>
              <a:t>1/8/2019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3904-7DDA-8B4D-B1B9-974A3E0A92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7198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0D28F-F0C7-9E44-B940-278E8714BEF3}" type="datetimeFigureOut">
              <a:rPr lang="en-US" smtClean="0"/>
              <a:t>1/8/2019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3904-7DDA-8B4D-B1B9-974A3E0A92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6357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409640" y="1168400"/>
            <a:ext cx="9464040" cy="1859788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17520" y="1168400"/>
            <a:ext cx="27843480" cy="18597882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0D28F-F0C7-9E44-B940-278E8714BEF3}" type="datetimeFigureOut">
              <a:rPr lang="en-US" smtClean="0"/>
              <a:t>1/8/2019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3904-7DDA-8B4D-B1B9-974A3E0A92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904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17520" y="1168401"/>
            <a:ext cx="37856160" cy="42418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0" y="5842000"/>
            <a:ext cx="37856160" cy="139242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17520" y="20340322"/>
            <a:ext cx="9875520" cy="1168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8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60D28F-F0C7-9E44-B940-278E8714BEF3}" type="datetimeFigureOut">
              <a:rPr lang="en-US" smtClean="0"/>
              <a:t>1/8/2019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38960" y="20340322"/>
            <a:ext cx="14813280" cy="1168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8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998160" y="20340322"/>
            <a:ext cx="9875520" cy="1168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8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F53904-7DDA-8B4D-B1B9-974A3E0A92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0126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2926080" rtl="0" eaLnBrk="1" latinLnBrk="0" hangingPunct="1">
        <a:lnSpc>
          <a:spcPct val="90000"/>
        </a:lnSpc>
        <a:spcBef>
          <a:spcPct val="0"/>
        </a:spcBef>
        <a:buNone/>
        <a:defRPr sz="1408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31520" indent="-731520" algn="l" defTabSz="2926080" rtl="0" eaLnBrk="1" latinLnBrk="0" hangingPunct="1">
        <a:lnSpc>
          <a:spcPct val="90000"/>
        </a:lnSpc>
        <a:spcBef>
          <a:spcPts val="3200"/>
        </a:spcBef>
        <a:buFont typeface="Arial" panose="020B0604020202020204" pitchFamily="34" charset="0"/>
        <a:buChar char="•"/>
        <a:defRPr sz="8960" kern="1200">
          <a:solidFill>
            <a:schemeClr val="tx1"/>
          </a:solidFill>
          <a:latin typeface="+mn-lt"/>
          <a:ea typeface="+mn-ea"/>
          <a:cs typeface="+mn-cs"/>
        </a:defRPr>
      </a:lvl1pPr>
      <a:lvl2pPr marL="2194560" indent="-731520" algn="l" defTabSz="2926080" rtl="0" eaLnBrk="1" latinLnBrk="0" hangingPunct="1">
        <a:lnSpc>
          <a:spcPct val="90000"/>
        </a:lnSpc>
        <a:spcBef>
          <a:spcPts val="1600"/>
        </a:spcBef>
        <a:buFont typeface="Arial" panose="020B0604020202020204" pitchFamily="34" charset="0"/>
        <a:buChar char="•"/>
        <a:defRPr sz="7680" kern="1200">
          <a:solidFill>
            <a:schemeClr val="tx1"/>
          </a:solidFill>
          <a:latin typeface="+mn-lt"/>
          <a:ea typeface="+mn-ea"/>
          <a:cs typeface="+mn-cs"/>
        </a:defRPr>
      </a:lvl2pPr>
      <a:lvl3pPr marL="3657600" indent="-731520" algn="l" defTabSz="2926080" rtl="0" eaLnBrk="1" latinLnBrk="0" hangingPunct="1">
        <a:lnSpc>
          <a:spcPct val="90000"/>
        </a:lnSpc>
        <a:spcBef>
          <a:spcPts val="1600"/>
        </a:spcBef>
        <a:buFont typeface="Arial" panose="020B0604020202020204" pitchFamily="34" charset="0"/>
        <a:buChar char="•"/>
        <a:defRPr sz="6400" kern="1200">
          <a:solidFill>
            <a:schemeClr val="tx1"/>
          </a:solidFill>
          <a:latin typeface="+mn-lt"/>
          <a:ea typeface="+mn-ea"/>
          <a:cs typeface="+mn-cs"/>
        </a:defRPr>
      </a:lvl3pPr>
      <a:lvl4pPr marL="5120640" indent="-731520" algn="l" defTabSz="2926080" rtl="0" eaLnBrk="1" latinLnBrk="0" hangingPunct="1">
        <a:lnSpc>
          <a:spcPct val="90000"/>
        </a:lnSpc>
        <a:spcBef>
          <a:spcPts val="1600"/>
        </a:spcBef>
        <a:buFont typeface="Arial" panose="020B0604020202020204" pitchFamily="34" charset="0"/>
        <a:buChar char="•"/>
        <a:defRPr sz="5760" kern="1200">
          <a:solidFill>
            <a:schemeClr val="tx1"/>
          </a:solidFill>
          <a:latin typeface="+mn-lt"/>
          <a:ea typeface="+mn-ea"/>
          <a:cs typeface="+mn-cs"/>
        </a:defRPr>
      </a:lvl4pPr>
      <a:lvl5pPr marL="6583680" indent="-731520" algn="l" defTabSz="2926080" rtl="0" eaLnBrk="1" latinLnBrk="0" hangingPunct="1">
        <a:lnSpc>
          <a:spcPct val="90000"/>
        </a:lnSpc>
        <a:spcBef>
          <a:spcPts val="1600"/>
        </a:spcBef>
        <a:buFont typeface="Arial" panose="020B0604020202020204" pitchFamily="34" charset="0"/>
        <a:buChar char="•"/>
        <a:defRPr sz="5760" kern="1200">
          <a:solidFill>
            <a:schemeClr val="tx1"/>
          </a:solidFill>
          <a:latin typeface="+mn-lt"/>
          <a:ea typeface="+mn-ea"/>
          <a:cs typeface="+mn-cs"/>
        </a:defRPr>
      </a:lvl5pPr>
      <a:lvl6pPr marL="8046720" indent="-731520" algn="l" defTabSz="2926080" rtl="0" eaLnBrk="1" latinLnBrk="0" hangingPunct="1">
        <a:lnSpc>
          <a:spcPct val="90000"/>
        </a:lnSpc>
        <a:spcBef>
          <a:spcPts val="1600"/>
        </a:spcBef>
        <a:buFont typeface="Arial" panose="020B0604020202020204" pitchFamily="34" charset="0"/>
        <a:buChar char="•"/>
        <a:defRPr sz="5760" kern="1200">
          <a:solidFill>
            <a:schemeClr val="tx1"/>
          </a:solidFill>
          <a:latin typeface="+mn-lt"/>
          <a:ea typeface="+mn-ea"/>
          <a:cs typeface="+mn-cs"/>
        </a:defRPr>
      </a:lvl6pPr>
      <a:lvl7pPr marL="9509760" indent="-731520" algn="l" defTabSz="2926080" rtl="0" eaLnBrk="1" latinLnBrk="0" hangingPunct="1">
        <a:lnSpc>
          <a:spcPct val="90000"/>
        </a:lnSpc>
        <a:spcBef>
          <a:spcPts val="1600"/>
        </a:spcBef>
        <a:buFont typeface="Arial" panose="020B0604020202020204" pitchFamily="34" charset="0"/>
        <a:buChar char="•"/>
        <a:defRPr sz="5760" kern="1200">
          <a:solidFill>
            <a:schemeClr val="tx1"/>
          </a:solidFill>
          <a:latin typeface="+mn-lt"/>
          <a:ea typeface="+mn-ea"/>
          <a:cs typeface="+mn-cs"/>
        </a:defRPr>
      </a:lvl7pPr>
      <a:lvl8pPr marL="10972800" indent="-731520" algn="l" defTabSz="2926080" rtl="0" eaLnBrk="1" latinLnBrk="0" hangingPunct="1">
        <a:lnSpc>
          <a:spcPct val="90000"/>
        </a:lnSpc>
        <a:spcBef>
          <a:spcPts val="1600"/>
        </a:spcBef>
        <a:buFont typeface="Arial" panose="020B0604020202020204" pitchFamily="34" charset="0"/>
        <a:buChar char="•"/>
        <a:defRPr sz="5760" kern="1200">
          <a:solidFill>
            <a:schemeClr val="tx1"/>
          </a:solidFill>
          <a:latin typeface="+mn-lt"/>
          <a:ea typeface="+mn-ea"/>
          <a:cs typeface="+mn-cs"/>
        </a:defRPr>
      </a:lvl8pPr>
      <a:lvl9pPr marL="12435840" indent="-731520" algn="l" defTabSz="2926080" rtl="0" eaLnBrk="1" latinLnBrk="0" hangingPunct="1">
        <a:lnSpc>
          <a:spcPct val="90000"/>
        </a:lnSpc>
        <a:spcBef>
          <a:spcPts val="1600"/>
        </a:spcBef>
        <a:buFont typeface="Arial" panose="020B0604020202020204" pitchFamily="34" charset="0"/>
        <a:buChar char="•"/>
        <a:defRPr sz="57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926080" rtl="0" eaLnBrk="1" latinLnBrk="0" hangingPunct="1">
        <a:defRPr sz="5760" kern="1200">
          <a:solidFill>
            <a:schemeClr val="tx1"/>
          </a:solidFill>
          <a:latin typeface="+mn-lt"/>
          <a:ea typeface="+mn-ea"/>
          <a:cs typeface="+mn-cs"/>
        </a:defRPr>
      </a:lvl1pPr>
      <a:lvl2pPr marL="1463040" algn="l" defTabSz="2926080" rtl="0" eaLnBrk="1" latinLnBrk="0" hangingPunct="1">
        <a:defRPr sz="5760" kern="1200">
          <a:solidFill>
            <a:schemeClr val="tx1"/>
          </a:solidFill>
          <a:latin typeface="+mn-lt"/>
          <a:ea typeface="+mn-ea"/>
          <a:cs typeface="+mn-cs"/>
        </a:defRPr>
      </a:lvl2pPr>
      <a:lvl3pPr marL="2926080" algn="l" defTabSz="2926080" rtl="0" eaLnBrk="1" latinLnBrk="0" hangingPunct="1">
        <a:defRPr sz="5760" kern="1200">
          <a:solidFill>
            <a:schemeClr val="tx1"/>
          </a:solidFill>
          <a:latin typeface="+mn-lt"/>
          <a:ea typeface="+mn-ea"/>
          <a:cs typeface="+mn-cs"/>
        </a:defRPr>
      </a:lvl3pPr>
      <a:lvl4pPr marL="4389120" algn="l" defTabSz="2926080" rtl="0" eaLnBrk="1" latinLnBrk="0" hangingPunct="1">
        <a:defRPr sz="5760" kern="1200">
          <a:solidFill>
            <a:schemeClr val="tx1"/>
          </a:solidFill>
          <a:latin typeface="+mn-lt"/>
          <a:ea typeface="+mn-ea"/>
          <a:cs typeface="+mn-cs"/>
        </a:defRPr>
      </a:lvl4pPr>
      <a:lvl5pPr marL="5852160" algn="l" defTabSz="2926080" rtl="0" eaLnBrk="1" latinLnBrk="0" hangingPunct="1">
        <a:defRPr sz="5760" kern="1200">
          <a:solidFill>
            <a:schemeClr val="tx1"/>
          </a:solidFill>
          <a:latin typeface="+mn-lt"/>
          <a:ea typeface="+mn-ea"/>
          <a:cs typeface="+mn-cs"/>
        </a:defRPr>
      </a:lvl5pPr>
      <a:lvl6pPr marL="7315200" algn="l" defTabSz="2926080" rtl="0" eaLnBrk="1" latinLnBrk="0" hangingPunct="1">
        <a:defRPr sz="5760" kern="1200">
          <a:solidFill>
            <a:schemeClr val="tx1"/>
          </a:solidFill>
          <a:latin typeface="+mn-lt"/>
          <a:ea typeface="+mn-ea"/>
          <a:cs typeface="+mn-cs"/>
        </a:defRPr>
      </a:lvl6pPr>
      <a:lvl7pPr marL="8778240" algn="l" defTabSz="2926080" rtl="0" eaLnBrk="1" latinLnBrk="0" hangingPunct="1">
        <a:defRPr sz="5760" kern="1200">
          <a:solidFill>
            <a:schemeClr val="tx1"/>
          </a:solidFill>
          <a:latin typeface="+mn-lt"/>
          <a:ea typeface="+mn-ea"/>
          <a:cs typeface="+mn-cs"/>
        </a:defRPr>
      </a:lvl7pPr>
      <a:lvl8pPr marL="10241280" algn="l" defTabSz="2926080" rtl="0" eaLnBrk="1" latinLnBrk="0" hangingPunct="1">
        <a:defRPr sz="5760" kern="1200">
          <a:solidFill>
            <a:schemeClr val="tx1"/>
          </a:solidFill>
          <a:latin typeface="+mn-lt"/>
          <a:ea typeface="+mn-ea"/>
          <a:cs typeface="+mn-cs"/>
        </a:defRPr>
      </a:lvl8pPr>
      <a:lvl9pPr marL="11704320" algn="l" defTabSz="2926080" rtl="0" eaLnBrk="1" latinLnBrk="0" hangingPunct="1">
        <a:defRPr sz="57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github.com/NABSA/gbfs" TargetMode="External"/><Relationship Id="rId3" Type="http://schemas.openxmlformats.org/officeDocument/2006/relationships/image" Target="../media/image2.jpg"/><Relationship Id="rId7" Type="http://schemas.openxmlformats.org/officeDocument/2006/relationships/image" Target="../media/image6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9.png"/><Relationship Id="rId5" Type="http://schemas.openxmlformats.org/officeDocument/2006/relationships/image" Target="../media/image4.png"/><Relationship Id="rId10" Type="http://schemas.openxmlformats.org/officeDocument/2006/relationships/image" Target="../media/image8.png"/><Relationship Id="rId4" Type="http://schemas.openxmlformats.org/officeDocument/2006/relationships/image" Target="../media/image3.jp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95A3FD8-DE72-9646-8890-B8292996FC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780"/>
            <a:ext cx="43891200" cy="3277143"/>
          </a:xfrm>
          <a:prstGeom prst="rect">
            <a:avLst/>
          </a:prstGeom>
        </p:spPr>
      </p:pic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BADA1D0E-FF1C-9B4D-845E-9F6497E8F7E3}"/>
              </a:ext>
            </a:extLst>
          </p:cNvPr>
          <p:cNvSpPr/>
          <p:nvPr/>
        </p:nvSpPr>
        <p:spPr>
          <a:xfrm>
            <a:off x="319382" y="3797688"/>
            <a:ext cx="14045545" cy="3750409"/>
          </a:xfrm>
          <a:prstGeom prst="roundRect">
            <a:avLst/>
          </a:prstGeom>
          <a:solidFill>
            <a:srgbClr val="C6BA84">
              <a:alpha val="3686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08217" y="4908365"/>
            <a:ext cx="1389377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Since 2012, public transit agencies in the United States have been using mobile technologies to provide fare payment options to riders (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).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Mobile apps can potentially reduce the cost of infrastructure replacement, increase customer satisfaction, and reduce the cost of fare collection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).  A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pilot of a mobile fare payment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app was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conducted at the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StarMetro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public transit agency in Tallahassee,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FL, in which pilot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participants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identified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benefits and challenges of using the mobile fare payment app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 The mobile app by the vendor, Token Transit, was used.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D2F4330-E347-7743-8886-EEF8C78CB871}"/>
              </a:ext>
            </a:extLst>
          </p:cNvPr>
          <p:cNvSpPr txBox="1"/>
          <p:nvPr/>
        </p:nvSpPr>
        <p:spPr>
          <a:xfrm>
            <a:off x="5486401" y="312469"/>
            <a:ext cx="32918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chemeClr val="bg1"/>
                </a:solidFill>
              </a:rPr>
              <a:t>Transit Customer Satisfaction with Mobile Fare Payment   </a:t>
            </a:r>
            <a:r>
              <a:rPr lang="en-US" sz="5400" b="1" dirty="0" smtClean="0">
                <a:solidFill>
                  <a:schemeClr val="bg1"/>
                </a:solidFill>
              </a:rPr>
              <a:t>(Paper No. 19-03329)</a:t>
            </a:r>
            <a:endParaRPr lang="en-US" sz="5400" b="1" dirty="0">
              <a:solidFill>
                <a:schemeClr val="bg1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D976494-4EE8-CB4D-9882-65978DB60ADA}"/>
              </a:ext>
            </a:extLst>
          </p:cNvPr>
          <p:cNvSpPr txBox="1"/>
          <p:nvPr/>
        </p:nvSpPr>
        <p:spPr>
          <a:xfrm>
            <a:off x="282144" y="8885260"/>
            <a:ext cx="7549891" cy="119109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Mobile app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configuration allowed purchase of all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StarMetro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fixed route bus fare options by customers using both Android and iOS devices.  </a:t>
            </a: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Financial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integration was arranged between the vendor’s third party payment processor and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StarMetro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  </a:t>
            </a: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app was compliant with Payment Card Industry (PCI) standards and with accessibility best practices, supporting use of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VoiceOver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for iOS and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TalkBack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for Android devices. </a:t>
            </a: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prevent fraud, the app provided unique and daily changing phone screen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graphics and animation.  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An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internal beta test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included focus groups with transit customers and agency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testers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boarding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buses with their electronic passes to provide bus operators the opportunity to practice visually validating the electronic passes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 App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functionality feedback was relayed to the app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developer. 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 public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field test of the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app, from September 2017 through March, 2018,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by volunteer bus riders who qualified to participate was conducted.  Qualifications included being age 18 or over, having access to a Smartphone, and not attending a local university that provides free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StarMetro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transit rides by presenting a student ID. </a:t>
            </a: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There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were a total of 381 responses to a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pre-test survey,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administered fall 2017, with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 total of 360 bus riders who successfully completed the baseline pre-test survey to gain entry into the pilot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Approximately eight weeks later, a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post-test survey was administered.  A total of 106 participants completed the post-test survey.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5C32CEB-599C-C943-98AC-095D07215553}"/>
              </a:ext>
            </a:extLst>
          </p:cNvPr>
          <p:cNvSpPr txBox="1"/>
          <p:nvPr/>
        </p:nvSpPr>
        <p:spPr>
          <a:xfrm>
            <a:off x="14630400" y="4419619"/>
            <a:ext cx="8807704" cy="126496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 baseline pre-test survey of the bus riders included questions about the characteristics of their existing bus pass purchases and demographics questions.  Sixty-eight percent (N=375) paid by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cash.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post-test survey contained several questions relating to the level of bus rider satisfaction with the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app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 For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those who participated in the pilot and completed the post-test survey, Figure 1 illustrates satisfaction levels. </a:t>
            </a: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survey asked participants to explain why they were or were not satisfied with the mobile fare payment app.  The responses are paraphrased and summarized below in Tables 1 and 2, listed by the most frequent response first, to the least frequent response.  </a:t>
            </a: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The most common negative feedback was difficulty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activating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passes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because of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Internet connectivity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issues when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getting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ready to board the transit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vehicle (Table 2). 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StarMetro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uses a Wi-Fi “captive portal” that requires users to agree to Terms of Service prior to allowing the device to access the Internet.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The research team hypothesizes that when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 bus arrives, the rider’s phone (depending on device settings and prior Wi-Fi hotspot use) may try to automatically connect to the bus Wi-Fi.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However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because the user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had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not yet opened their Internet browser and agreed to the Terms of Service, all data connectivity to the Internet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was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blocked. 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As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 result, when the user tries to activate their ticket, their device cannot communicate with the vendor’s servers and the user gets an error message or is simply stuck waiting for a response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 Possible solutions are for users to turn off Wi-Fi on their device, or StarMetro can re-configure their Wi-Fi hotspots to avoid blocking data.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Users also expressed a strong preference for using a single app to pay fares, plan trips, access real-time information, etc. (Figure 2).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C5B4B5E-1331-784E-87C3-72A40B498778}"/>
              </a:ext>
            </a:extLst>
          </p:cNvPr>
          <p:cNvSpPr txBox="1"/>
          <p:nvPr/>
        </p:nvSpPr>
        <p:spPr>
          <a:xfrm>
            <a:off x="1946787" y="3973473"/>
            <a:ext cx="109343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006A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Abstract</a:t>
            </a:r>
            <a:endParaRPr lang="en-US" sz="6600" b="1" dirty="0">
              <a:solidFill>
                <a:srgbClr val="006A4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D90A780-8BE7-CE4D-9FAE-234E88561C19}"/>
              </a:ext>
            </a:extLst>
          </p:cNvPr>
          <p:cNvSpPr txBox="1"/>
          <p:nvPr/>
        </p:nvSpPr>
        <p:spPr>
          <a:xfrm>
            <a:off x="508216" y="7753156"/>
            <a:ext cx="69660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rgbClr val="006A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Methodology</a:t>
            </a:r>
            <a:endParaRPr lang="en-US" sz="6600" b="1" dirty="0">
              <a:solidFill>
                <a:srgbClr val="006A4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1FC6816-7DA7-5140-993C-13546C4E5AAA}"/>
              </a:ext>
            </a:extLst>
          </p:cNvPr>
          <p:cNvSpPr txBox="1"/>
          <p:nvPr/>
        </p:nvSpPr>
        <p:spPr>
          <a:xfrm>
            <a:off x="14364929" y="3571202"/>
            <a:ext cx="86376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rgbClr val="006A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Findings</a:t>
            </a:r>
            <a:endParaRPr lang="en-US" sz="6600" b="1" dirty="0">
              <a:solidFill>
                <a:srgbClr val="006A4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55ED1D2D-D4BF-5543-959C-D27EB5DFF76C}"/>
              </a:ext>
            </a:extLst>
          </p:cNvPr>
          <p:cNvSpPr/>
          <p:nvPr/>
        </p:nvSpPr>
        <p:spPr>
          <a:xfrm>
            <a:off x="34309878" y="312469"/>
            <a:ext cx="9321943" cy="2896267"/>
          </a:xfrm>
          <a:prstGeom prst="roundRect">
            <a:avLst>
              <a:gd name="adj" fmla="val 17194"/>
            </a:avLst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5400" b="1" dirty="0">
              <a:solidFill>
                <a:srgbClr val="006A4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1611386-0C0D-2649-B961-DF96CD94A0F1}"/>
              </a:ext>
            </a:extLst>
          </p:cNvPr>
          <p:cNvSpPr txBox="1"/>
          <p:nvPr/>
        </p:nvSpPr>
        <p:spPr>
          <a:xfrm>
            <a:off x="24035733" y="16783682"/>
            <a:ext cx="83859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B7B4EC8-EAC1-2B40-8F2C-178457962D16}"/>
              </a:ext>
            </a:extLst>
          </p:cNvPr>
          <p:cNvSpPr/>
          <p:nvPr/>
        </p:nvSpPr>
        <p:spPr>
          <a:xfrm>
            <a:off x="11424134" y="1318870"/>
            <a:ext cx="2144526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en-US" sz="3000" dirty="0">
                <a:solidFill>
                  <a:schemeClr val="bg1"/>
                </a:solidFill>
              </a:rPr>
              <a:t>S</a:t>
            </a:r>
            <a:r>
              <a:rPr lang="en-US" altLang="en-US" sz="3000" dirty="0" smtClean="0">
                <a:solidFill>
                  <a:schemeClr val="bg1"/>
                </a:solidFill>
              </a:rPr>
              <a:t>ara J. Hendricks, AICP, Senior Research Associate </a:t>
            </a:r>
            <a:r>
              <a:rPr lang="en-US" altLang="en-US" sz="3000" dirty="0">
                <a:solidFill>
                  <a:schemeClr val="bg1"/>
                </a:solidFill>
              </a:rPr>
              <a:t>‣ Center for Urban Transportation Research, University of South Florida</a:t>
            </a:r>
          </a:p>
          <a:p>
            <a:pPr algn="ctr"/>
            <a:r>
              <a:rPr lang="en-US" altLang="en-US" sz="3000" dirty="0" smtClean="0">
                <a:solidFill>
                  <a:schemeClr val="bg1"/>
                </a:solidFill>
              </a:rPr>
              <a:t>Candace Brakewood, Ph.D., Assistant Professor of Civil and Environmental Engineering, University of Tennessee - Knoxville</a:t>
            </a:r>
            <a:endParaRPr lang="en-US" altLang="en-US" sz="3000" dirty="0">
              <a:solidFill>
                <a:schemeClr val="bg1"/>
              </a:solidFill>
            </a:endParaRPr>
          </a:p>
          <a:p>
            <a:pPr algn="ctr"/>
            <a:r>
              <a:rPr lang="en-US" altLang="en-US" sz="3000" dirty="0" smtClean="0">
                <a:solidFill>
                  <a:schemeClr val="bg1"/>
                </a:solidFill>
              </a:rPr>
              <a:t>Sean </a:t>
            </a:r>
            <a:r>
              <a:rPr lang="en-US" altLang="en-US" sz="3000" dirty="0" err="1" smtClean="0">
                <a:solidFill>
                  <a:schemeClr val="bg1"/>
                </a:solidFill>
              </a:rPr>
              <a:t>Barbeau</a:t>
            </a:r>
            <a:r>
              <a:rPr lang="en-US" altLang="en-US" sz="3000" dirty="0" smtClean="0">
                <a:solidFill>
                  <a:schemeClr val="bg1"/>
                </a:solidFill>
              </a:rPr>
              <a:t>, Ph.D., Principal Mobile Software Architect for R &amp; D, Center for Urban Transportation Research, University of South Florida</a:t>
            </a:r>
          </a:p>
          <a:p>
            <a:pPr algn="ctr"/>
            <a:r>
              <a:rPr lang="en-US" altLang="en-US" sz="3000" dirty="0" smtClean="0">
                <a:solidFill>
                  <a:schemeClr val="bg1"/>
                </a:solidFill>
              </a:rPr>
              <a:t>Ann Joslin, TMI Senior Research Associate, Center for Urban Transportation Research, University of South Florida </a:t>
            </a:r>
            <a:endParaRPr lang="en-US" altLang="en-US" sz="3000" dirty="0">
              <a:solidFill>
                <a:schemeClr val="bg1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3C89E1A-F467-E840-9D79-020057B3552D}"/>
              </a:ext>
            </a:extLst>
          </p:cNvPr>
          <p:cNvSpPr txBox="1"/>
          <p:nvPr/>
        </p:nvSpPr>
        <p:spPr>
          <a:xfrm>
            <a:off x="33580153" y="9322273"/>
            <a:ext cx="1005166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availability of APIs, deep links, and SDKs will provide the agency with more flexibility and integration options when they decide to pursue a single app that includes easy access to multiple transit features (via either partial or full integration).  </a:t>
            </a: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This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requirement for open access could also extend to other multimodal solutions deployed in the region.  For example, if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bikeshare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is being deployed in the area, the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bikeshare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vendor and operator should be required to provide a General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Bikeshare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Feed Specification (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).  </a:t>
            </a: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If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de facto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or official standard exists for a particular integration area (e.g., GBFS for bikeshare), the vendor should be required to implement that standard.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528C861-AC49-5642-AFFA-28F97240C2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0933047"/>
            <a:ext cx="43891200" cy="107582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7C15F65-C115-D847-A5FD-042A43DE16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284439"/>
            <a:ext cx="43891200" cy="30819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A57EB36-A2B9-D54B-96FF-CF24E4DAE3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004999" y="21003373"/>
            <a:ext cx="929799" cy="92979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D810BA4-6526-E54A-8C64-9009C4887C4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6285" y="514351"/>
            <a:ext cx="2655590" cy="187005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3604028" y="9672433"/>
            <a:ext cx="9761711" cy="119109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verall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levels of satisfaction with mobile payments are high.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Despite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 high levels of satisfaction, some minor challenges associated with mobile fare payments were also identified.  </a:t>
            </a: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ease of purchasing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StarMetro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bus passes using the mobile fare payment app is incumbent upon the bus rider’s smartphone capabilities, such as battery life, Wi-Fi availability, and an available cellular data plan. </a:t>
            </a: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Riders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encountered occasional problems when activating passes using on-board bus Wi-Fi, which may be due to Wi-Fi “captive portals” that force users to visit a web page before connecting to the Internet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 Riders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can avoid this issue by using a cellular data connection instead of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Wi-Fi.  However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lower income households that use Wi-Fi to conserve limited cellular data plans (which are less expensive than unlimited data plans) may encounter this problem more frequently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 StarMetro could also re-configure their Wi-Fi to avoid blocking data traffic when users re-connect to Wi-Fi.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urvey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results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also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indicate that riders want to be able to easily access real-time information, trip plans, fare payment, and other features within a single app, as opposed to having separate apps for each feature that are not linked to each other.  </a:t>
            </a: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Partial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integration, where a single app serves as the “master” app and links to the other app features as needed, can be accomplished using deep links and Application Programming Interfaces (APIs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).  Full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integration using APIs and/or SDKs typically requires higher integration and maintenance costs but provides the agency with more complete control over the user interface and branding of all of the various functionality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To help support either integration option, agencies are encouraged to require that vendors responding to Requests for Proposals (RFPs) include open APIs, deep links and/or SDKs in their solutions.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757362" y="14198000"/>
            <a:ext cx="10525460" cy="5847274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34677586" y="1166452"/>
            <a:ext cx="908619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researchers wish to acknowledge the </a:t>
            </a: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Florida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Department of Transportation, Transit </a:t>
            </a: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Office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for its sponsorship of this research, under the guidance of Kyle Masters, Project Manager; and Gabrielle Matthews, Transit Planning Administrator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4550162" y="312469"/>
            <a:ext cx="67171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Acknowledgements</a:t>
            </a:r>
            <a:endParaRPr lang="en-US" sz="4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6438087" y="8965217"/>
            <a:ext cx="47310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rgbClr val="006A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Conclusions</a:t>
            </a:r>
            <a:endParaRPr lang="en-US" sz="4800" b="1" dirty="0">
              <a:solidFill>
                <a:srgbClr val="006A4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24035733" y="3737870"/>
            <a:ext cx="924191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TABLE 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1:</a:t>
            </a:r>
          </a:p>
          <a:p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Why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Customers 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were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Satisfied Using Mobile Fare Payment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4364929" y="21003373"/>
            <a:ext cx="22387091" cy="17211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lvl="0" indent="-457200">
              <a:buFont typeface="+mj-lt"/>
              <a:buAutoNum type="arabicPeriod"/>
            </a:pPr>
            <a:r>
              <a:rPr lang="en-CA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Brakewood</a:t>
            </a:r>
            <a:r>
              <a:rPr lang="en-CA" sz="1800" dirty="0">
                <a:latin typeface="Arial" panose="020B0604020202020204" pitchFamily="34" charset="0"/>
                <a:cs typeface="Arial" panose="020B0604020202020204" pitchFamily="34" charset="0"/>
              </a:rPr>
              <a:t>, C. Assessing NJ TRANSIT’s Mobile App for Users’ Receptiveness to </a:t>
            </a:r>
            <a:r>
              <a:rPr lang="en-CA" sz="1800" dirty="0" err="1">
                <a:latin typeface="Arial" panose="020B0604020202020204" pitchFamily="34" charset="0"/>
                <a:cs typeface="Arial" panose="020B0604020202020204" pitchFamily="34" charset="0"/>
              </a:rPr>
              <a:t>Geotargeting</a:t>
            </a:r>
            <a:r>
              <a:rPr lang="en-CA" sz="1800" dirty="0">
                <a:latin typeface="Arial" panose="020B0604020202020204" pitchFamily="34" charset="0"/>
                <a:cs typeface="Arial" panose="020B0604020202020204" pitchFamily="34" charset="0"/>
              </a:rPr>
              <a:t>. University Transportation Research Center, City College of New York. New York, NY. 2015.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en-CA" sz="1800" dirty="0">
                <a:latin typeface="Arial" panose="020B0604020202020204" pitchFamily="34" charset="0"/>
                <a:cs typeface="Arial" panose="020B0604020202020204" pitchFamily="34" charset="0"/>
              </a:rPr>
              <a:t>Anders, J., C. Brakewood, and K. Watkins. A Case Study Analysis of New Fare Payment Systems in Public Transit. Presented at 93</a:t>
            </a:r>
            <a:r>
              <a:rPr lang="en-CA" sz="1800" baseline="30000" dirty="0">
                <a:latin typeface="Arial" panose="020B0604020202020204" pitchFamily="34" charset="0"/>
                <a:cs typeface="Arial" panose="020B0604020202020204" pitchFamily="34" charset="0"/>
              </a:rPr>
              <a:t>rd</a:t>
            </a:r>
            <a:r>
              <a:rPr lang="en-CA" sz="1800" dirty="0">
                <a:latin typeface="Arial" panose="020B0604020202020204" pitchFamily="34" charset="0"/>
                <a:cs typeface="Arial" panose="020B0604020202020204" pitchFamily="34" charset="0"/>
              </a:rPr>
              <a:t> Annual Meeting of the Transportation Research Board, Washington, D.C., 2014.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General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Bikeshare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Feed Specification (GBFS) - </a:t>
            </a:r>
            <a:r>
              <a:rPr lang="en-US" sz="1800" u="sng" dirty="0">
                <a:latin typeface="Arial" panose="020B0604020202020204" pitchFamily="34" charset="0"/>
                <a:cs typeface="Arial" panose="020B0604020202020204" pitchFamily="34" charset="0"/>
                <a:hlinkClick r:id="rId8"/>
              </a:rPr>
              <a:t>https://github.com/NABSA/gbfs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en-US" dirty="0" smtClean="0"/>
              <a:t>     </a:t>
            </a:r>
            <a:endParaRPr 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33277643" y="19841670"/>
            <a:ext cx="11005179" cy="16878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FIGURE 2. Importance of using a single app to plan for travel. (N=86)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/>
              <a:t>            </a:t>
            </a:r>
            <a:endParaRPr lang="en-US" dirty="0"/>
          </a:p>
        </p:txBody>
      </p:sp>
      <p:graphicFrame>
        <p:nvGraphicFramePr>
          <p:cNvPr id="47" name="Table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8292562"/>
              </p:ext>
            </p:extLst>
          </p:nvPr>
        </p:nvGraphicFramePr>
        <p:xfrm>
          <a:off x="24035733" y="4935735"/>
          <a:ext cx="9241909" cy="402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88918">
                  <a:extLst>
                    <a:ext uri="{9D8B030D-6E8A-4147-A177-3AD203B41FA5}">
                      <a16:colId xmlns:a16="http://schemas.microsoft.com/office/drawing/2014/main" val="1453298860"/>
                    </a:ext>
                  </a:extLst>
                </a:gridCol>
                <a:gridCol w="5852991">
                  <a:extLst>
                    <a:ext uri="{9D8B030D-6E8A-4147-A177-3AD203B41FA5}">
                      <a16:colId xmlns:a16="http://schemas.microsoft.com/office/drawing/2014/main" val="1664289712"/>
                    </a:ext>
                  </a:extLst>
                </a:gridCol>
              </a:tblGrid>
              <a:tr h="790044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Frequency</a:t>
                      </a:r>
                      <a:r>
                        <a:rPr lang="en-US" sz="2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of Comment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Comment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4032323"/>
                  </a:ext>
                </a:extLst>
              </a:tr>
              <a:tr h="438913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Convenient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8635811"/>
                  </a:ext>
                </a:extLst>
              </a:tr>
              <a:tr h="438913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Easy to use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4214210"/>
                  </a:ext>
                </a:extLst>
              </a:tr>
              <a:tr h="438913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 not have to</a:t>
                      </a:r>
                      <a:r>
                        <a:rPr lang="en-US" sz="2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carry cash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194017"/>
                  </a:ext>
                </a:extLst>
              </a:tr>
              <a:tr h="438913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Will not lose bus pass on your phone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844259"/>
                  </a:ext>
                </a:extLst>
              </a:tr>
              <a:tr h="438913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Saves time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4907406"/>
                  </a:ext>
                </a:extLst>
              </a:tr>
              <a:tr h="438913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9260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 not have to travel to buy bus passes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3360323"/>
                  </a:ext>
                </a:extLst>
              </a:tr>
              <a:tr h="438913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Reliable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7018684"/>
                  </a:ext>
                </a:extLst>
              </a:tr>
            </a:tbl>
          </a:graphicData>
        </a:graphic>
      </p:graphicFrame>
      <p:sp>
        <p:nvSpPr>
          <p:cNvPr id="48" name="TextBox 47"/>
          <p:cNvSpPr txBox="1"/>
          <p:nvPr/>
        </p:nvSpPr>
        <p:spPr>
          <a:xfrm>
            <a:off x="33732537" y="3662956"/>
            <a:ext cx="10158663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TABLE 2: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Why Customers 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were Not Satisfied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Using Mobile Fare 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Payment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9" name="Table 4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4304228"/>
              </p:ext>
            </p:extLst>
          </p:nvPr>
        </p:nvGraphicFramePr>
        <p:xfrm>
          <a:off x="33757361" y="4935734"/>
          <a:ext cx="9632393" cy="4028733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208089">
                  <a:extLst>
                    <a:ext uri="{9D8B030D-6E8A-4147-A177-3AD203B41FA5}">
                      <a16:colId xmlns:a16="http://schemas.microsoft.com/office/drawing/2014/main" val="283203656"/>
                    </a:ext>
                  </a:extLst>
                </a:gridCol>
                <a:gridCol w="7424304">
                  <a:extLst>
                    <a:ext uri="{9D8B030D-6E8A-4147-A177-3AD203B41FA5}">
                      <a16:colId xmlns:a16="http://schemas.microsoft.com/office/drawing/2014/main" val="2258711493"/>
                    </a:ext>
                  </a:extLst>
                </a:gridCol>
              </a:tblGrid>
              <a:tr h="919773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Frequency of Comment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Comment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3759428"/>
                  </a:ext>
                </a:extLst>
              </a:tr>
              <a:tr h="394189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Slow Wi-Fi, slow to activate purchased</a:t>
                      </a:r>
                      <a:r>
                        <a:rPr lang="en-US" sz="2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pass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7017800"/>
                  </a:ext>
                </a:extLst>
              </a:tr>
              <a:tr h="394189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Wish</a:t>
                      </a:r>
                      <a:r>
                        <a:rPr lang="en-US" sz="2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to be able to use mobile app offline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6256794"/>
                  </a:ext>
                </a:extLst>
              </a:tr>
              <a:tr h="394189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Worry about dead phone battery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5045254"/>
                  </a:ext>
                </a:extLst>
              </a:tr>
              <a:tr h="394189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Did not know what to show the driver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3006869"/>
                  </a:ext>
                </a:extLst>
              </a:tr>
              <a:tr h="569384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Thinks there is no capability to purchase pass for another rider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4760402"/>
                  </a:ext>
                </a:extLst>
              </a:tr>
              <a:tr h="394189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Apple Pay, Android Pay, Touch ID not enabled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7207877"/>
                  </a:ext>
                </a:extLst>
              </a:tr>
            </a:tbl>
          </a:graphicData>
        </a:graphic>
      </p:graphicFrame>
      <p:pic>
        <p:nvPicPr>
          <p:cNvPr id="50" name="Content Placeholder 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34797" y="514352"/>
            <a:ext cx="2697023" cy="1348512"/>
          </a:xfrm>
          <a:prstGeom prst="rect">
            <a:avLst/>
          </a:prstGeom>
        </p:spPr>
      </p:pic>
      <p:sp>
        <p:nvSpPr>
          <p:cNvPr id="51" name="TextBox 50"/>
          <p:cNvSpPr txBox="1"/>
          <p:nvPr/>
        </p:nvSpPr>
        <p:spPr>
          <a:xfrm>
            <a:off x="4657725" y="1318870"/>
            <a:ext cx="495822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full report, please contact Hendricks@cutr.usf.edu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7111" y="8863833"/>
            <a:ext cx="6368274" cy="1177898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5381926" y="16629854"/>
            <a:ext cx="7278066" cy="4303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940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1032</TotalTime>
  <Words>1481</Words>
  <Application>Microsoft Office PowerPoint</Application>
  <PresentationFormat>Custom</PresentationFormat>
  <Paragraphs>75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Wingdings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Wakefield, Ryan</dc:creator>
  <cp:lastModifiedBy>Barbeau, Sean</cp:lastModifiedBy>
  <cp:revision>84</cp:revision>
  <dcterms:created xsi:type="dcterms:W3CDTF">2018-01-16T20:52:36Z</dcterms:created>
  <dcterms:modified xsi:type="dcterms:W3CDTF">2019-01-08T20:14:13Z</dcterms:modified>
</cp:coreProperties>
</file>